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2" r:id="rId8"/>
    <p:sldId id="279" r:id="rId9"/>
    <p:sldId id="270" r:id="rId10"/>
    <p:sldId id="269" r:id="rId11"/>
    <p:sldId id="271" r:id="rId12"/>
    <p:sldId id="273" r:id="rId13"/>
    <p:sldId id="275" r:id="rId14"/>
    <p:sldId id="276" r:id="rId15"/>
    <p:sldId id="277" r:id="rId16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2D08D8-0723-403A-B201-33502C3285DC}">
  <a:tblStyle styleId="{FE2D08D8-0723-403A-B201-33502C3285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06fa24648_1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e06fa24648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e06fa24648_1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2e06fa24648_1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1312" algn="l"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9047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Training needs arising from incompetence and attrition </a:t>
            </a:r>
            <a:endParaRPr lang="en-US" sz="800" dirty="0"/>
          </a:p>
          <a:p>
            <a:pPr marL="342900" marR="0" lvl="0" indent="-341312" algn="l"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9047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Poor supply management (stock out of test kits, expiration, storage, etc.)</a:t>
            </a:r>
            <a:endParaRPr lang="en-US" sz="800" dirty="0"/>
          </a:p>
          <a:p>
            <a:pPr marL="342900" marR="0" lvl="0" indent="-341312" algn="l"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9047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Issues to do with sample &amp; result referral system (last mile delivery, e.g. lose of samples/PT-panels)</a:t>
            </a:r>
            <a:endParaRPr lang="en-US" sz="800" dirty="0"/>
          </a:p>
          <a:p>
            <a:pPr marL="342900" marR="0" lvl="0" indent="-341312" algn="l"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9047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Lose of PT-panel integrity</a:t>
            </a:r>
            <a:endParaRPr lang="en-US"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06fa24648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89" name="Google Shape;289;g2e06fa24648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06fa24648_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2e06fa24648_1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e06fa24648_1_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e06fa24648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06fa24648_1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e06fa24648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06fa24648_1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2e06fa24648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06fa24648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e06fa24648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e06fa24648_1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e06fa24648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06fa24648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e06fa24648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e06fa24648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2e06fa24648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92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e06fa24648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2e06fa24648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e06fa24648_1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2e06fa24648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5" descr="South Sudan Ministry of Health ..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57" y="4676656"/>
            <a:ext cx="451604" cy="45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descr="SPPHC_COP19 SAPR Report_Fin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0538" y="4654697"/>
            <a:ext cx="451605" cy="451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6" descr="South Sudan Ministry of Health ..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52" y="4676656"/>
            <a:ext cx="451604" cy="45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descr="SPPHC_COP19 SAPR Report_Fin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2534" y="4669606"/>
            <a:ext cx="451605" cy="451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9" descr="South Sudan Ministry of Health ..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57" y="4676656"/>
            <a:ext cx="451604" cy="45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 descr="SPPHC_COP19 SAPR Report_Fin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0538" y="4654697"/>
            <a:ext cx="451605" cy="451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vider-pattern">
  <p:cSld name="2_Divider-patter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>
            <a:spLocks noGrp="1"/>
          </p:cNvSpPr>
          <p:nvPr>
            <p:ph type="pic" idx="2"/>
          </p:nvPr>
        </p:nvSpPr>
        <p:spPr>
          <a:xfrm>
            <a:off x="3916458" y="1318690"/>
            <a:ext cx="1284625" cy="926374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1370862" y="2321024"/>
            <a:ext cx="6350262" cy="52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  <a:defRPr sz="21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2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004" y="4238696"/>
            <a:ext cx="1117592" cy="65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9006" y="8284"/>
            <a:ext cx="9160461" cy="16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South Sudan Ministry of Health ...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1857" y="4676656"/>
            <a:ext cx="451604" cy="45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SPPHC_COP19 SAPR Report_Final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590538" y="4654697"/>
            <a:ext cx="451605" cy="45160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ctrTitle"/>
          </p:nvPr>
        </p:nvSpPr>
        <p:spPr>
          <a:xfrm>
            <a:off x="831850" y="602100"/>
            <a:ext cx="7480300" cy="183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ahoma"/>
              <a:buNone/>
            </a:pPr>
            <a:br>
              <a:rPr lang="en" dirty="0">
                <a:latin typeface="Tahoma"/>
                <a:ea typeface="Tahoma"/>
                <a:cs typeface="Tahoma"/>
                <a:sym typeface="Tahoma"/>
              </a:rPr>
            </a:br>
            <a:br>
              <a:rPr lang="en" dirty="0">
                <a:latin typeface="Tahoma"/>
                <a:ea typeface="Tahoma"/>
                <a:cs typeface="Tahoma"/>
                <a:sym typeface="Tahoma"/>
              </a:rPr>
            </a:br>
            <a:br>
              <a:rPr lang="en" dirty="0">
                <a:latin typeface="Tahoma"/>
                <a:ea typeface="Tahoma"/>
                <a:cs typeface="Tahoma"/>
                <a:sym typeface="Tahoma"/>
              </a:rPr>
            </a:br>
            <a:br>
              <a:rPr lang="en" dirty="0">
                <a:latin typeface="Tahoma"/>
                <a:ea typeface="Tahoma"/>
                <a:cs typeface="Tahoma"/>
                <a:sym typeface="Tahoma"/>
              </a:rPr>
            </a:br>
            <a:br>
              <a:rPr lang="en" dirty="0">
                <a:latin typeface="Tahoma"/>
                <a:ea typeface="Tahoma"/>
                <a:cs typeface="Tahoma"/>
                <a:sym typeface="Tahoma"/>
              </a:rPr>
            </a:br>
            <a:br>
              <a:rPr lang="en" dirty="0">
                <a:latin typeface="Tahoma"/>
                <a:ea typeface="Tahoma"/>
                <a:cs typeface="Tahoma"/>
                <a:sym typeface="Tahoma"/>
              </a:rPr>
            </a:br>
            <a:r>
              <a:rPr lang="en" dirty="0">
                <a:latin typeface="Tahoma"/>
                <a:ea typeface="Tahoma"/>
                <a:cs typeface="Tahoma"/>
                <a:sym typeface="Tahoma"/>
              </a:rPr>
              <a:t>External Quality Assessment </a:t>
            </a: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of </a:t>
            </a:r>
            <a:r>
              <a:rPr lang="en" dirty="0">
                <a:latin typeface="Tahoma"/>
                <a:ea typeface="Tahoma"/>
                <a:cs typeface="Tahoma"/>
                <a:sym typeface="Tahoma"/>
              </a:rPr>
              <a:t>HIV-RT</a:t>
            </a:r>
            <a:br>
              <a:rPr lang="en" dirty="0">
                <a:latin typeface="Tahoma"/>
                <a:ea typeface="Tahoma"/>
                <a:cs typeface="Tahoma"/>
                <a:sym typeface="Tahoma"/>
              </a:rPr>
            </a:br>
            <a:r>
              <a:rPr lang="en" dirty="0">
                <a:latin typeface="Tahoma"/>
                <a:ea typeface="Tahoma"/>
                <a:cs typeface="Tahoma"/>
                <a:sym typeface="Tahoma"/>
              </a:rPr>
              <a:t>Programme In South Sudan </a:t>
            </a:r>
            <a:endParaRPr dirty="0"/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1"/>
          </p:nvPr>
        </p:nvSpPr>
        <p:spPr>
          <a:xfrm>
            <a:off x="1351048" y="3016946"/>
            <a:ext cx="602615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RT-CQI WORKSHOP-Cape Town, South Africa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3-7, 2024</a:t>
            </a: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Public Health Laboratory-South Sudan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>
            <a:off x="628650" y="376057"/>
            <a:ext cx="7886700" cy="49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None/>
            </a:pPr>
            <a:r>
              <a:rPr lang="en" sz="3200" dirty="0">
                <a:latin typeface="Tahoma"/>
                <a:ea typeface="Tahoma"/>
                <a:cs typeface="Tahoma"/>
                <a:sym typeface="Tahoma"/>
              </a:rPr>
              <a:t>HTS EQA </a:t>
            </a:r>
            <a:r>
              <a:rPr lang="en-US" sz="3200" dirty="0">
                <a:latin typeface="Tahoma"/>
                <a:ea typeface="Tahoma"/>
                <a:cs typeface="Tahoma"/>
                <a:sym typeface="Tahoma"/>
              </a:rPr>
              <a:t>dashboard</a:t>
            </a:r>
            <a:endParaRPr sz="32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5" name="Google Shape;265;p41"/>
          <p:cNvSpPr txBox="1">
            <a:spLocks noGrp="1"/>
          </p:cNvSpPr>
          <p:nvPr>
            <p:ph type="body" idx="1"/>
          </p:nvPr>
        </p:nvSpPr>
        <p:spPr>
          <a:xfrm>
            <a:off x="9797142" y="1375569"/>
            <a:ext cx="499200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266" name="Google Shape;26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954157"/>
            <a:ext cx="7720220" cy="3684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>
            <a:spLocks noGrp="1"/>
          </p:cNvSpPr>
          <p:nvPr>
            <p:ph type="title"/>
          </p:nvPr>
        </p:nvSpPr>
        <p:spPr>
          <a:xfrm>
            <a:off x="628649" y="318180"/>
            <a:ext cx="7886700" cy="39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EQA Data utilization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8" name="Google Shape;278;p43"/>
          <p:cNvSpPr txBox="1">
            <a:spLocks noGrp="1"/>
          </p:cNvSpPr>
          <p:nvPr>
            <p:ph type="body" idx="1"/>
          </p:nvPr>
        </p:nvSpPr>
        <p:spPr>
          <a:xfrm>
            <a:off x="628649" y="750196"/>
            <a:ext cx="7886700" cy="53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Identification of underperforming facilities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0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79" name="Google Shape;27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683" y="1281967"/>
            <a:ext cx="8752632" cy="3672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>
            <a:spLocks noGrp="1"/>
          </p:cNvSpPr>
          <p:nvPr>
            <p:ph type="title"/>
          </p:nvPr>
        </p:nvSpPr>
        <p:spPr>
          <a:xfrm>
            <a:off x="404132" y="255615"/>
            <a:ext cx="78867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br>
              <a:rPr lang="en" sz="3200" dirty="0">
                <a:latin typeface="Tahoma"/>
                <a:ea typeface="Tahoma"/>
                <a:cs typeface="Tahoma"/>
                <a:sym typeface="Tahoma"/>
              </a:rPr>
            </a:br>
            <a:r>
              <a:rPr lang="en" sz="3200" dirty="0">
                <a:latin typeface="Tahoma"/>
                <a:ea typeface="Tahoma"/>
                <a:cs typeface="Tahoma"/>
                <a:sym typeface="Tahoma"/>
              </a:rPr>
              <a:t>Lessons learned</a:t>
            </a:r>
            <a:br>
              <a:rPr lang="en" sz="3200" dirty="0">
                <a:latin typeface="Tahoma"/>
                <a:ea typeface="Tahoma"/>
                <a:cs typeface="Tahoma"/>
                <a:sym typeface="Tahoma"/>
              </a:rPr>
            </a:br>
            <a:endParaRPr sz="32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2" name="Google Shape;292;p45"/>
          <p:cNvSpPr txBox="1">
            <a:spLocks noGrp="1"/>
          </p:cNvSpPr>
          <p:nvPr>
            <p:ph type="body" idx="1"/>
          </p:nvPr>
        </p:nvSpPr>
        <p:spPr>
          <a:xfrm>
            <a:off x="404132" y="910816"/>
            <a:ext cx="8535761" cy="363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92100" lvl="0" indent="-2857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In-house panel production is cost effective &amp; support sustainability and mass production. 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2100" lvl="0" indent="-2857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Use of Lab field officers to improve the quality of HTS.</a:t>
            </a:r>
          </a:p>
          <a:p>
            <a:pPr marL="292100" lvl="0" indent="-2857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</a:t>
            </a: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cale-up and intake of the scheme serv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ice requires management will.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2100" lvl="0" indent="-2857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Improving infrastructure leads to effective EQA participation and ensure the sustainability of the programme;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2100" lvl="0" indent="-2857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Need for collaboration between the government and implementing partners;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292100" lvl="0" indent="-2857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Resource mobilization for EQA scheme success;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292100" lvl="0" indent="-2857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Continuous monitoring and evaluation of performance; 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292100" lvl="0" indent="-2857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Building and strengthening the capacity of testers/HTS providers</a:t>
            </a:r>
            <a:r>
              <a:rPr lang="en" sz="1400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sz="1400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>
            <a:spLocks noGrp="1"/>
          </p:cNvSpPr>
          <p:nvPr>
            <p:ph type="title"/>
          </p:nvPr>
        </p:nvSpPr>
        <p:spPr>
          <a:xfrm>
            <a:off x="628650" y="299655"/>
            <a:ext cx="78867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None/>
            </a:pPr>
            <a:r>
              <a:rPr lang="en" sz="3200" dirty="0">
                <a:latin typeface="Tahoma"/>
                <a:ea typeface="Tahoma"/>
                <a:cs typeface="Tahoma"/>
                <a:sym typeface="Tahoma"/>
              </a:rPr>
              <a:t>Scale-up Plan</a:t>
            </a:r>
            <a:endParaRPr sz="3200" dirty="0"/>
          </a:p>
        </p:txBody>
      </p:sp>
      <p:sp>
        <p:nvSpPr>
          <p:cNvPr id="298" name="Google Shape;298;p46"/>
          <p:cNvSpPr txBox="1">
            <a:spLocks noGrp="1"/>
          </p:cNvSpPr>
          <p:nvPr>
            <p:ph type="body" idx="1"/>
          </p:nvPr>
        </p:nvSpPr>
        <p:spPr>
          <a:xfrm>
            <a:off x="628650" y="896355"/>
            <a:ext cx="7886700" cy="366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730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800" dirty="0">
                <a:latin typeface="Tahoma"/>
                <a:ea typeface="Tahoma"/>
                <a:cs typeface="Tahoma"/>
                <a:sym typeface="Tahoma"/>
              </a:rPr>
              <a:t>Increase the production of PT panels to support scale up, and transition to 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targeted testers.</a:t>
            </a:r>
          </a:p>
          <a:p>
            <a:pPr marL="342900" lvl="0" indent="-2730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Roll out RTCQI for other rapid diagnostic 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tests including TTIs.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800" dirty="0">
                <a:latin typeface="Tahoma"/>
                <a:ea typeface="Tahoma"/>
                <a:cs typeface="Tahoma"/>
                <a:sym typeface="Tahoma"/>
              </a:rPr>
              <a:t>Implement additional improvement projects for facilities that fail subsequent HTS EQA testing.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800" dirty="0">
                <a:latin typeface="Tahoma"/>
                <a:ea typeface="Tahoma"/>
                <a:cs typeface="Tahoma"/>
                <a:sym typeface="Tahoma"/>
              </a:rPr>
              <a:t>Monitor effectiveness of the corrective actions done in the next cycle 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Train and c</a:t>
            </a:r>
            <a:r>
              <a:rPr lang="en" sz="1800" dirty="0">
                <a:latin typeface="Tahoma"/>
                <a:ea typeface="Tahoma"/>
                <a:cs typeface="Tahoma"/>
                <a:sym typeface="Tahoma"/>
              </a:rPr>
              <a:t>ertify  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assessors and mentors to implement RTCQI</a:t>
            </a:r>
            <a:r>
              <a:rPr lang="en" sz="1800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>
            <a:spLocks noGrp="1"/>
          </p:cNvSpPr>
          <p:nvPr>
            <p:ph type="ctrTitle"/>
          </p:nvPr>
        </p:nvSpPr>
        <p:spPr>
          <a:xfrm>
            <a:off x="793865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46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outline 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628650" y="781788"/>
            <a:ext cx="7886700" cy="311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04165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ct val="66666"/>
              <a:buFont typeface="Tahoma"/>
              <a:buChar char="•"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Overview of EQA/PT program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3041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6666"/>
              <a:buFont typeface="Tahoma"/>
              <a:buChar char="•"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Stakeholders and roles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3041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6666"/>
              <a:buFont typeface="Tahoma"/>
              <a:buChar char="•"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EQA/PT coverage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3041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6666"/>
              <a:buFont typeface="Tahoma"/>
              <a:buChar char="•"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Panel production and distribution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-304165">
              <a:lnSpc>
                <a:spcPct val="150000"/>
              </a:lnSpc>
              <a:spcBef>
                <a:spcPts val="0"/>
              </a:spcBef>
              <a:buSzPct val="66666"/>
              <a:buFont typeface="Tahoma"/>
              <a:buChar char="•"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management</a:t>
            </a: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57200" lvl="0" indent="-3041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6666"/>
              <a:buFont typeface="Tahoma"/>
              <a:buChar char="•"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Scale up plans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3041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6666"/>
              <a:buChar char="•"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Lessons learned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68531" y="301812"/>
            <a:ext cx="7886700" cy="49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</a:pPr>
            <a:r>
              <a:rPr lang="en" sz="3200" dirty="0">
                <a:latin typeface="Tahoma"/>
                <a:ea typeface="Tahoma"/>
                <a:cs typeface="Tahoma"/>
                <a:sym typeface="Tahoma"/>
              </a:rPr>
              <a:t>HIV-PT EQA Scheme Overview </a:t>
            </a:r>
            <a:endParaRPr sz="3200" dirty="0"/>
          </a:p>
        </p:txBody>
      </p:sp>
      <p:grpSp>
        <p:nvGrpSpPr>
          <p:cNvPr id="156" name="Google Shape;156;p28"/>
          <p:cNvGrpSpPr/>
          <p:nvPr/>
        </p:nvGrpSpPr>
        <p:grpSpPr>
          <a:xfrm>
            <a:off x="3048308" y="885050"/>
            <a:ext cx="5330674" cy="3825239"/>
            <a:chOff x="2003881" y="3688"/>
            <a:chExt cx="6507836" cy="3451073"/>
          </a:xfrm>
        </p:grpSpPr>
        <p:sp>
          <p:nvSpPr>
            <p:cNvPr id="157" name="Google Shape;157;p28"/>
            <p:cNvSpPr/>
            <p:nvPr/>
          </p:nvSpPr>
          <p:spPr>
            <a:xfrm>
              <a:off x="2003881" y="3688"/>
              <a:ext cx="2016690" cy="726541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28"/>
            <p:cNvSpPr txBox="1"/>
            <p:nvPr/>
          </p:nvSpPr>
          <p:spPr>
            <a:xfrm>
              <a:off x="2025161" y="24968"/>
              <a:ext cx="1974130" cy="683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1425" rIns="1715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Tahoma"/>
                <a:buNone/>
              </a:pPr>
              <a:r>
                <a:rPr lang="en" sz="1050" b="0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2016-2017</a:t>
              </a:r>
              <a:endParaRPr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2205550" y="730230"/>
              <a:ext cx="201669" cy="5449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2407219" y="911866"/>
              <a:ext cx="1162466" cy="72654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28"/>
            <p:cNvSpPr txBox="1"/>
            <p:nvPr/>
          </p:nvSpPr>
          <p:spPr>
            <a:xfrm>
              <a:off x="2428499" y="933146"/>
              <a:ext cx="1119906" cy="683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1425" rIns="1715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ahoma"/>
                <a:buNone/>
              </a:pPr>
              <a:r>
                <a:rPr lang="en" sz="105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R</a:t>
              </a:r>
              <a:r>
                <a:rPr lang="en" sz="1050" b="0" i="0" u="none" strike="noStrike" cap="none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etesting on DBS</a:t>
              </a:r>
              <a:endParaRPr sz="105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4383842" y="3688"/>
              <a:ext cx="1922225" cy="726541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28"/>
            <p:cNvSpPr txBox="1"/>
            <p:nvPr/>
          </p:nvSpPr>
          <p:spPr>
            <a:xfrm>
              <a:off x="4405122" y="24968"/>
              <a:ext cx="1879665" cy="683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1425" rIns="1715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Tahoma"/>
                <a:buNone/>
              </a:pPr>
              <a:r>
                <a:rPr lang="en" sz="1050" b="0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2017-2020</a:t>
              </a:r>
              <a:endParaRPr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4576065" y="730230"/>
              <a:ext cx="192222" cy="5449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4768288" y="911866"/>
              <a:ext cx="1162466" cy="72654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28"/>
            <p:cNvSpPr txBox="1"/>
            <p:nvPr/>
          </p:nvSpPr>
          <p:spPr>
            <a:xfrm>
              <a:off x="4789568" y="933146"/>
              <a:ext cx="1119906" cy="683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1425" rIns="17150" bIns="1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ahoma"/>
                <a:buNone/>
              </a:pPr>
              <a:r>
                <a:rPr lang="en" sz="105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DTS from Kenya </a:t>
              </a:r>
              <a:endParaRPr sz="10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4576065" y="730230"/>
              <a:ext cx="192222" cy="14530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4768288" y="1820043"/>
              <a:ext cx="1162466" cy="72654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28"/>
            <p:cNvSpPr txBox="1"/>
            <p:nvPr/>
          </p:nvSpPr>
          <p:spPr>
            <a:xfrm>
              <a:off x="4789568" y="1841323"/>
              <a:ext cx="1119906" cy="683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1425" rIns="1715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ahoma"/>
                <a:buNone/>
              </a:pPr>
              <a:r>
                <a:rPr lang="en" sz="105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An integrated sample referral &amp; coordination system</a:t>
              </a:r>
              <a:endParaRPr sz="10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4576065" y="730230"/>
              <a:ext cx="192222" cy="23612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4768288" y="2728220"/>
              <a:ext cx="1162466" cy="72654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28"/>
            <p:cNvSpPr txBox="1"/>
            <p:nvPr/>
          </p:nvSpPr>
          <p:spPr>
            <a:xfrm>
              <a:off x="4789568" y="2749500"/>
              <a:ext cx="1119906" cy="683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1425" rIns="1715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ahoma"/>
                <a:buNone/>
              </a:pPr>
              <a:r>
                <a:rPr lang="en" sz="1050" b="0" i="0" u="none" strike="noStrike" cap="none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Scale-up from 13 To 49 HTS Facilities </a:t>
              </a:r>
              <a:endParaRPr sz="105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6669339" y="3688"/>
              <a:ext cx="1842378" cy="726541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28"/>
            <p:cNvSpPr txBox="1"/>
            <p:nvPr/>
          </p:nvSpPr>
          <p:spPr>
            <a:xfrm>
              <a:off x="6690619" y="24968"/>
              <a:ext cx="1799818" cy="683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1425" rIns="1715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Tahoma"/>
                <a:buNone/>
              </a:pPr>
              <a:r>
                <a:rPr lang="en" sz="1050" b="0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2021 To Date</a:t>
              </a:r>
              <a:endParaRPr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6853577" y="730230"/>
              <a:ext cx="184237" cy="5449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7037815" y="911866"/>
              <a:ext cx="1162466" cy="72654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28"/>
            <p:cNvSpPr txBox="1"/>
            <p:nvPr/>
          </p:nvSpPr>
          <p:spPr>
            <a:xfrm>
              <a:off x="7059095" y="933146"/>
              <a:ext cx="1119906" cy="683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1425" rIns="1715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ahoma"/>
                <a:buNone/>
              </a:pPr>
              <a:r>
                <a:rPr lang="en" sz="105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In-House production of HTS-DT Panels</a:t>
              </a:r>
              <a:endParaRPr sz="10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6853577" y="730230"/>
              <a:ext cx="184237" cy="158411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7037815" y="1820043"/>
              <a:ext cx="1185623" cy="9886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28"/>
            <p:cNvSpPr txBox="1"/>
            <p:nvPr/>
          </p:nvSpPr>
          <p:spPr>
            <a:xfrm>
              <a:off x="7066770" y="1848998"/>
              <a:ext cx="1127713" cy="930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1425" rIns="1715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ahoma"/>
                <a:buNone/>
              </a:pPr>
              <a:r>
                <a:rPr lang="en" sz="1050" b="0" i="0" u="none" strike="noStrike" cap="none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EQA-Document development  (guidelines, SOPs and data tools)</a:t>
              </a:r>
              <a:endParaRPr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028CF1F-B2CF-4BE0-A209-C40F2FDAED01}"/>
              </a:ext>
            </a:extLst>
          </p:cNvPr>
          <p:cNvSpPr/>
          <p:nvPr/>
        </p:nvSpPr>
        <p:spPr>
          <a:xfrm>
            <a:off x="368532" y="2788212"/>
            <a:ext cx="4426626" cy="18726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lvl="0" indent="-177800">
              <a:lnSpc>
                <a:spcPct val="150000"/>
              </a:lnSpc>
              <a:buClr>
                <a:schemeClr val="dk1"/>
              </a:buClr>
              <a:buSzPts val="1800"/>
              <a:buChar char="•"/>
            </a:pP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HTS EQA is conducted twice a year.</a:t>
            </a:r>
            <a:endParaRPr lang="en-US" dirty="0"/>
          </a:p>
          <a:p>
            <a:pPr marL="177800" lvl="0" indent="-177800">
              <a:lnSpc>
                <a:spcPct val="15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•"/>
            </a:pP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In HFs, panels are distributed to all testing points i.e. ANC/PMTC, VCT, Lab and other PITC points.</a:t>
            </a:r>
            <a:endParaRPr lang="en-US" dirty="0"/>
          </a:p>
          <a:p>
            <a:pPr marL="177800" lvl="0" indent="-177800">
              <a:lnSpc>
                <a:spcPct val="15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•"/>
            </a:pP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At the community, panels are distributed to the community testers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308451" y="216296"/>
            <a:ext cx="9144000" cy="75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None/>
            </a:pPr>
            <a:r>
              <a:rPr lang="en" sz="3200" dirty="0">
                <a:latin typeface="Tahoma"/>
                <a:ea typeface="Tahoma"/>
                <a:cs typeface="Tahoma"/>
                <a:sym typeface="Tahoma"/>
              </a:rPr>
              <a:t>Scheme Quality Management Documents </a:t>
            </a:r>
            <a:endParaRPr sz="4000" dirty="0"/>
          </a:p>
        </p:txBody>
      </p:sp>
      <p:pic>
        <p:nvPicPr>
          <p:cNvPr id="188" name="Google Shape;18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9497" y="1162823"/>
            <a:ext cx="2168785" cy="26116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89" name="Google Shape;18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5859" y="1120298"/>
            <a:ext cx="2095615" cy="26885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90" name="Google Shape;19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992" y="1162822"/>
            <a:ext cx="2625560" cy="26116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7CB909-1C0A-9877-821F-B87011F6F4D5}"/>
              </a:ext>
            </a:extLst>
          </p:cNvPr>
          <p:cNvSpPr txBox="1"/>
          <p:nvPr/>
        </p:nvSpPr>
        <p:spPr>
          <a:xfrm>
            <a:off x="569992" y="3980677"/>
            <a:ext cx="776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SOPs are available for PT panel production, report analysis, and EQA program management.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628650" y="370208"/>
            <a:ext cx="7886700" cy="38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HTS-EQA stakeholders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6" name="Google Shape;196;p30"/>
          <p:cNvGraphicFramePr/>
          <p:nvPr>
            <p:extLst>
              <p:ext uri="{D42A27DB-BD31-4B8C-83A1-F6EECF244321}">
                <p14:modId xmlns:p14="http://schemas.microsoft.com/office/powerpoint/2010/main" val="2145059564"/>
              </p:ext>
            </p:extLst>
          </p:nvPr>
        </p:nvGraphicFramePr>
        <p:xfrm>
          <a:off x="711777" y="1054012"/>
          <a:ext cx="7886699" cy="3527021"/>
        </p:xfrm>
        <a:graphic>
          <a:graphicData uri="http://schemas.openxmlformats.org/drawingml/2006/table">
            <a:tbl>
              <a:tblPr>
                <a:noFill/>
                <a:tableStyleId>{FE2D08D8-0723-403A-B201-33502C3285DC}</a:tableStyleId>
              </a:tblPr>
              <a:tblGrid>
                <a:gridCol w="141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5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Stakeholder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Roles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00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MoH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Provide leadership e.g. resource mobilization, development of strategic plan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25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Play c</a:t>
                      </a:r>
                      <a:r>
                        <a:rPr lang="en" sz="14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oordinational role e.g. technical working group, stakeholders meeting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300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Provide technical support e.g. development of guideline and SOPs, production and distribution of PT panels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725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Develop and maintain  EQA data management tools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725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Monitor and evaluate implementation of EQA programme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Funders (PEPFAR/CDC/GF)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Provide funding for HTS-PT panel production and distribution, capacity building.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Implementing Partners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Provide technical assistance, e.g. capacity building, co-chairing TWG meeting, development of document and guideline .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484938" y="146994"/>
            <a:ext cx="7886700" cy="54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None/>
            </a:pPr>
            <a:r>
              <a:rPr lang="en" sz="3200" dirty="0">
                <a:latin typeface="Tahoma"/>
                <a:ea typeface="Tahoma"/>
                <a:cs typeface="Tahoma"/>
                <a:sym typeface="Tahoma"/>
              </a:rPr>
              <a:t>National EQA Coverage </a:t>
            </a:r>
            <a:endParaRPr sz="4000" dirty="0"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5629002" y="1388097"/>
            <a:ext cx="3293325" cy="236730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68575" tIns="34275" rIns="68575" bIns="34275" anchor="t" anchorCtr="0">
            <a:normAutofit/>
          </a:bodyPr>
          <a:lstStyle/>
          <a:p>
            <a:pPr marL="254000" lvl="0" indent="-16510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 dirty="0">
                <a:latin typeface="Tahoma"/>
                <a:ea typeface="Tahoma"/>
                <a:cs typeface="Tahoma"/>
                <a:sym typeface="Tahoma"/>
              </a:rPr>
              <a:t>Total number facilities: 243</a:t>
            </a:r>
            <a:endParaRPr dirty="0"/>
          </a:p>
          <a:p>
            <a:pPr marL="254000" lvl="0" indent="-16510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dirty="0">
                <a:latin typeface="Tahoma"/>
                <a:ea typeface="Tahoma"/>
                <a:cs typeface="Tahoma"/>
                <a:sym typeface="Tahoma"/>
              </a:rPr>
              <a:t>Total number enrolled: 124</a:t>
            </a:r>
            <a:endParaRPr dirty="0"/>
          </a:p>
          <a:p>
            <a:pPr marL="254000" lvl="0" indent="-16510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dirty="0">
                <a:latin typeface="Tahoma"/>
                <a:ea typeface="Tahoma"/>
                <a:cs typeface="Tahoma"/>
                <a:sym typeface="Tahoma"/>
              </a:rPr>
              <a:t>Coverage: 51% </a:t>
            </a:r>
            <a:endParaRPr dirty="0"/>
          </a:p>
          <a:p>
            <a:pPr marL="254000" lvl="0" indent="-16510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dirty="0">
                <a:latin typeface="Tahoma"/>
                <a:ea typeface="Tahoma"/>
                <a:cs typeface="Tahoma"/>
                <a:sym typeface="Tahoma"/>
              </a:rPr>
              <a:t>Average response rate: 85-95%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9" name="Google Shape;20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938" y="1024980"/>
            <a:ext cx="5049588" cy="390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04909-17CA-4448-BAB1-C8E3D12E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124"/>
            <a:ext cx="8256270" cy="373856"/>
          </a:xfrm>
        </p:spPr>
        <p:txBody>
          <a:bodyPr>
            <a:noAutofit/>
          </a:bodyPr>
          <a:lstStyle/>
          <a:p>
            <a:r>
              <a:rPr lang="en" sz="3200" dirty="0">
                <a:latin typeface="Tahoma"/>
                <a:ea typeface="Tahoma"/>
                <a:cs typeface="Tahoma"/>
                <a:sym typeface="Tahoma"/>
              </a:rPr>
              <a:t>Panel production and distribution </a:t>
            </a:r>
            <a:r>
              <a:rPr lang="en-US" sz="3200" dirty="0">
                <a:latin typeface="Tahoma"/>
                <a:ea typeface="Tahoma"/>
                <a:cs typeface="Tahoma"/>
                <a:sym typeface="Tahoma"/>
              </a:rPr>
              <a:t>process</a:t>
            </a:r>
            <a:endParaRPr lang="en-UG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BF318B-A63A-422A-B0C3-4BDA955CB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60" y="762000"/>
            <a:ext cx="4329420" cy="420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9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831" y="954600"/>
            <a:ext cx="4292757" cy="34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0"/>
          <p:cNvSpPr txBox="1">
            <a:spLocks noGrp="1"/>
          </p:cNvSpPr>
          <p:nvPr>
            <p:ph type="title"/>
          </p:nvPr>
        </p:nvSpPr>
        <p:spPr>
          <a:xfrm>
            <a:off x="326655" y="240815"/>
            <a:ext cx="7886700" cy="47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None/>
            </a:pPr>
            <a:r>
              <a:rPr lang="en" sz="3200" dirty="0">
                <a:latin typeface="Tahoma"/>
                <a:ea typeface="Tahoma"/>
                <a:cs typeface="Tahoma"/>
                <a:sym typeface="Tahoma"/>
              </a:rPr>
              <a:t>EQA result analysis </a:t>
            </a:r>
            <a:endParaRPr sz="3200" dirty="0"/>
          </a:p>
        </p:txBody>
      </p:sp>
      <p:pic>
        <p:nvPicPr>
          <p:cNvPr id="258" name="Google Shape;258;p40"/>
          <p:cNvPicPr preferRelativeResize="0"/>
          <p:nvPr/>
        </p:nvPicPr>
        <p:blipFill rotWithShape="1">
          <a:blip r:embed="rId4">
            <a:alphaModFix/>
          </a:blip>
          <a:srcRect b="4961"/>
          <a:stretch/>
        </p:blipFill>
        <p:spPr>
          <a:xfrm>
            <a:off x="4615538" y="954601"/>
            <a:ext cx="4292756" cy="35967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59" name="Google Shape;259;p40"/>
          <p:cNvSpPr txBox="1"/>
          <p:nvPr/>
        </p:nvSpPr>
        <p:spPr>
          <a:xfrm>
            <a:off x="4873996" y="693103"/>
            <a:ext cx="370011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Example of unsatisfactory performance </a:t>
            </a:r>
            <a:endParaRPr sz="1400" b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B5EA83-485E-417E-31F4-CB93676C36B9}"/>
              </a:ext>
            </a:extLst>
          </p:cNvPr>
          <p:cNvSpPr/>
          <p:nvPr/>
        </p:nvSpPr>
        <p:spPr>
          <a:xfrm>
            <a:off x="4615538" y="1670671"/>
            <a:ext cx="4292756" cy="618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8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628650" y="229509"/>
            <a:ext cx="7886700" cy="50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None/>
            </a:pPr>
            <a:r>
              <a:rPr lang="en" sz="3200" dirty="0">
                <a:latin typeface="Tahoma"/>
                <a:ea typeface="Tahoma"/>
                <a:cs typeface="Tahoma"/>
                <a:sym typeface="Tahoma"/>
              </a:rPr>
              <a:t>EQA Information Management System</a:t>
            </a:r>
            <a:endParaRPr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251E9-F3D1-C773-EA12-9F3D20EDA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788370"/>
            <a:ext cx="7789588" cy="40106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7970</TotalTime>
  <Words>535</Words>
  <Application>Microsoft Office PowerPoint</Application>
  <PresentationFormat>On-screen Show (16:9)</PresentationFormat>
  <Paragraphs>73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Tahoma</vt:lpstr>
      <vt:lpstr>Arial</vt:lpstr>
      <vt:lpstr>Simple Light</vt:lpstr>
      <vt:lpstr>Office Theme</vt:lpstr>
      <vt:lpstr>      External Quality Assessment of HIV-RT Programme In South Sudan </vt:lpstr>
      <vt:lpstr>Presentation outline </vt:lpstr>
      <vt:lpstr>HIV-PT EQA Scheme Overview </vt:lpstr>
      <vt:lpstr>Scheme Quality Management Documents </vt:lpstr>
      <vt:lpstr>HTS-EQA stakeholders</vt:lpstr>
      <vt:lpstr>National EQA Coverage </vt:lpstr>
      <vt:lpstr>Panel production and distribution process</vt:lpstr>
      <vt:lpstr>EQA result analysis </vt:lpstr>
      <vt:lpstr>EQA Information Management System</vt:lpstr>
      <vt:lpstr>HTS EQA dashboard</vt:lpstr>
      <vt:lpstr>EQA Data utilization</vt:lpstr>
      <vt:lpstr> Lessons learned </vt:lpstr>
      <vt:lpstr>Scale-up Plan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Quality Assessment Rapid HIV-RT Programme In South Sudan</dc:title>
  <dc:creator>Maiku Sunday</dc:creator>
  <cp:lastModifiedBy>MInga, Mambo</cp:lastModifiedBy>
  <cp:revision>32</cp:revision>
  <dcterms:modified xsi:type="dcterms:W3CDTF">2024-06-03T08:24:30Z</dcterms:modified>
</cp:coreProperties>
</file>